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  <p:sldMasterId id="2147483672" r:id="rId3"/>
  </p:sldMasterIdLst>
  <p:notesMasterIdLst>
    <p:notesMasterId r:id="rId26"/>
  </p:notesMasterIdLst>
  <p:handoutMasterIdLst>
    <p:handoutMasterId r:id="rId27"/>
  </p:handoutMasterIdLst>
  <p:sldIdLst>
    <p:sldId id="256" r:id="rId4"/>
    <p:sldId id="263" r:id="rId5"/>
    <p:sldId id="284" r:id="rId6"/>
    <p:sldId id="265" r:id="rId7"/>
    <p:sldId id="358" r:id="rId8"/>
    <p:sldId id="274" r:id="rId9"/>
    <p:sldId id="275" r:id="rId10"/>
    <p:sldId id="371" r:id="rId11"/>
    <p:sldId id="372" r:id="rId12"/>
    <p:sldId id="373" r:id="rId13"/>
    <p:sldId id="353" r:id="rId14"/>
    <p:sldId id="354" r:id="rId15"/>
    <p:sldId id="374" r:id="rId16"/>
    <p:sldId id="375" r:id="rId17"/>
    <p:sldId id="364" r:id="rId18"/>
    <p:sldId id="281" r:id="rId19"/>
    <p:sldId id="282" r:id="rId20"/>
    <p:sldId id="295" r:id="rId21"/>
    <p:sldId id="376" r:id="rId22"/>
    <p:sldId id="365" r:id="rId23"/>
    <p:sldId id="366" r:id="rId24"/>
    <p:sldId id="261" r:id="rId25"/>
  </p:sldIdLst>
  <p:sldSz cx="9144000" cy="6858000" type="screen4x3"/>
  <p:notesSz cx="9144000" cy="6858000"/>
  <p:embeddedFontLst>
    <p:embeddedFont>
      <p:font typeface="Angsana New" panose="02020603050405020304" pitchFamily="18" charset="-34"/>
      <p:regular r:id="rId28"/>
      <p:bold r:id="rId29"/>
      <p:italic r:id="rId30"/>
      <p:boldItalic r:id="rId31"/>
    </p:embeddedFont>
    <p:embeddedFont>
      <p:font typeface="TH SarabunPSK" panose="020B0500040200020003" pitchFamily="34" charset="-34"/>
      <p:regular r:id="rId32"/>
      <p:bold r:id="rId33"/>
      <p:italic r:id="rId34"/>
      <p:boldItalic r:id="rId35"/>
    </p:embeddedFont>
    <p:embeddedFont>
      <p:font typeface="Cordia New" panose="020B0304020202020204" pitchFamily="34" charset="-34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AngsanaUPC" panose="02020603050405020304" pitchFamily="18" charset="-34"/>
      <p:regular r:id="rId46"/>
      <p:bold r:id="rId47"/>
      <p:italic r:id="rId48"/>
      <p:boldItalic r:id="rId49"/>
    </p:embeddedFont>
    <p:embeddedFont>
      <p:font typeface="Tahoma" panose="020B0604030504040204" pitchFamily="34" charset="0"/>
      <p:regular r:id="rId50"/>
      <p:bold r:id="rId51"/>
    </p:embeddedFont>
    <p:embeddedFont>
      <p:font typeface="CordiaUPC" panose="020B0304020202020204" pitchFamily="34" charset="-34"/>
      <p:regular r:id="rId52"/>
      <p:bold r:id="rId53"/>
      <p:italic r:id="rId54"/>
      <p:boldItalic r:id="rId55"/>
    </p:embeddedFont>
    <p:embeddedFont>
      <p:font typeface="TH Sarabun New" panose="020B0500040200020003" pitchFamily="34" charset="-34"/>
      <p:regular r:id="rId5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9E5E057-F56B-4113-8E3F-E8895DF2E6A4}">
          <p14:sldIdLst>
            <p14:sldId id="256"/>
            <p14:sldId id="263"/>
            <p14:sldId id="284"/>
            <p14:sldId id="265"/>
            <p14:sldId id="358"/>
            <p14:sldId id="274"/>
            <p14:sldId id="275"/>
            <p14:sldId id="371"/>
            <p14:sldId id="372"/>
            <p14:sldId id="373"/>
            <p14:sldId id="353"/>
            <p14:sldId id="354"/>
            <p14:sldId id="374"/>
            <p14:sldId id="375"/>
            <p14:sldId id="364"/>
            <p14:sldId id="281"/>
            <p14:sldId id="282"/>
            <p14:sldId id="295"/>
            <p14:sldId id="376"/>
            <p14:sldId id="365"/>
            <p14:sldId id="366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1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24100"/>
    <a:srgbClr val="A37519"/>
    <a:srgbClr val="3E1F00"/>
    <a:srgbClr val="603000"/>
    <a:srgbClr val="FDD851"/>
    <a:srgbClr val="E0ECA6"/>
    <a:srgbClr val="AF6121"/>
    <a:srgbClr val="FEEBA4"/>
    <a:srgbClr val="9971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ไม่มีสไตล์, เส้นตาราง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92" autoAdjust="0"/>
    <p:restoredTop sz="94660"/>
  </p:normalViewPr>
  <p:slideViewPr>
    <p:cSldViewPr>
      <p:cViewPr varScale="1">
        <p:scale>
          <a:sx n="97" d="100"/>
          <a:sy n="97" d="100"/>
        </p:scale>
        <p:origin x="104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18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commentAuthors" Target="commentAuthors.xml"/><Relationship Id="rId61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font" Target="fonts/font29.fntdata"/><Relationship Id="rId8" Type="http://schemas.openxmlformats.org/officeDocument/2006/relationships/slide" Target="slides/slide5.xml"/><Relationship Id="rId51" Type="http://schemas.openxmlformats.org/officeDocument/2006/relationships/font" Target="fonts/font24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19748F-428B-40B3-B717-166354352310}" type="datetimeFigureOut">
              <a:rPr lang="en-US" smtClean="0"/>
              <a:t>19-Nov-18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th-TH"/>
              <a:t>ชื่อหัวข้อนำเสนอ: ชื่อหน่วยงานหรือผู้ที่นำเสนอ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380F0-8BED-4347-B3C1-C97096CD6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0191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3247D6-F6CF-4CA0-80AF-E290F9AE7EBD}" type="datetimeFigureOut">
              <a:rPr lang="en-US" smtClean="0"/>
              <a:t>19-Nov-18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th-TH"/>
              <a:t>ชื่อหัวข้อนำเสนอ: ชื่อหน่วยงานหรือผู้ที่นำเสนอ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45160-0EBC-4359-9BA2-88838BE39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65384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45160-0EBC-4359-9BA2-88838BE3928B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h-TH"/>
              <a:t>ชื่อหัวข้อนำเสนอ: ชื่อหน่วยงานหรือผู้ที่นำเสนอ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5592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dirty="0"/>
              <a:t>ปัจจุบันสื่อที่เกี่ยวกับการเรียนแผนที่ประเทศไทยสำหรับเด็กประถมศึกษาที่บกพร่องทางการมองเห็นยังไม่ได้รับการพัฒนาให้ดีเท่าที่ควร และยังมีปัญหาในการใช้งาน จากเดิมที่ให้เด็กที่บกพร่องทางการมองเห็นทำการสัมผัสแผนที่แล้วให้อาจารย์บอกว่านี้คือส่วนไหนและส่วนนี้คือจังหวัดใด โครงงานวิศวกรรมนี้คาดว่าจะมีส่วนแก้ปัญหาในการใช้งานโดยเด็กที่บกพร่องทางการมองเห็นสามารถสัมผัสและกดปุ่ม อุปกรณ์จะทำการบอกชื่อจังหวัดและราคาต่อชิ้นที่ถูก</a:t>
            </a:r>
            <a:endParaRPr lang="en-US" dirty="0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th-TH" dirty="0"/>
              <a:t>ชื่อหัวข้อนำเสนอ: ชื่อหน่วยงานหรือผู้ที่นำเสนอ</a:t>
            </a:r>
            <a:endParaRPr lang="en-US" dirty="0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B45160-0EBC-4359-9BA2-88838BE3928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160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dirty="0"/>
              <a:t>ปัจจุบันสื่อที่เกี่ยวกับการเรียนแผนที่ประเทศไทยสำหรับเด็กประถมศึกษาที่บกพร่องทางการมองเห็นยังไม่ได้รับการพัฒนาให้ดีเท่าที่ควร และยังมีปัญหาในการใช้งาน จากเดิมที่ให้เด็กที่บกพร่องทางการมองเห็นทำการสัมผัสแผนที่แล้วให้อาจารย์บอกว่านี้คือส่วนไหนและส่วนนี้คือจังหวัดใด โครงงานวิศวกรรมนี้คาดว่าจะมีส่วนแก้ปัญหาในการใช้งานโดยเด็กที่บกพร่องทางการมองเห็นสามารถสัมผัสและกดปุ่ม อุปกรณ์จะทำการบอกชื่อจังหวัดและราคาต่อชิ้นที่ถูก</a:t>
            </a:r>
            <a:endParaRPr lang="en-US" dirty="0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th-TH"/>
              <a:t>ชื่อหัวข้อนำเสนอ: ชื่อหน่วยงานหรือผู้ที่นำเสนอ</a:t>
            </a:r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B45160-0EBC-4359-9BA2-88838BE3928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55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dirty="0"/>
              <a:t>ปัจจุบันสื่อที่เกี่ยวกับการเรียนแผนที่ประเทศไทยสำหรับเด็กประถมศึกษาที่บกพร่องทางการมองเห็นยังไม่ได้รับการพัฒนาให้ดีเท่าที่ควร และยังมีปัญหาในการใช้งาน จากเดิมที่ให้เด็กที่บกพร่องทางการมองเห็นทำการสัมผัสแผนที่แล้วให้อาจารย์บอกว่านี้คือส่วนไหนและส่วนนี้คือจังหวัดใด โครงงานวิศวกรรมนี้คาดว่าจะมีส่วนแก้ปัญหาในการใช้งานโดยเด็กที่บกพร่องทางการมองเห็นสามารถสัมผัสและกดปุ่ม อุปกรณ์จะทำการบอกชื่อจังหวัดและราคาต่อชิ้นที่ถูก</a:t>
            </a:r>
            <a:endParaRPr lang="en-US" dirty="0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th-TH"/>
              <a:t>ชื่อหัวข้อนำเสนอ: ชื่อหน่วยงานหรือผู้ที่นำเสนอ</a:t>
            </a:r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B45160-0EBC-4359-9BA2-88838BE3928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570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dirty="0"/>
              <a:t>ปัจจุบันสื่อที่เกี่ยวกับการเรียนแผนที่ประเทศไทยสำหรับเด็กประถมศึกษาที่บกพร่องทางการมองเห็นยังไม่ได้รับการพัฒนาให้ดีเท่าที่ควร และยังมีปัญหาในการใช้งาน จากเดิมที่ให้เด็กที่บกพร่องทางการมองเห็นทำการสัมผัสแผนที่แล้วให้อาจารย์บอกว่านี้คือส่วนไหนและส่วนนี้คือจังหวัดใด โครงงานวิศวกรรมนี้คาดว่าจะมีส่วนแก้ปัญหาในการใช้งานโดยเด็กที่บกพร่องทางการมองเห็นสามารถสัมผัสและกดปุ่ม อุปกรณ์จะทำการบอกชื่อจังหวัดและราคาต่อชิ้นที่ถูก</a:t>
            </a:r>
            <a:endParaRPr lang="en-US" dirty="0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th-TH"/>
              <a:t>ชื่อหัวข้อนำเสนอ: ชื่อหน่วยงานหรือผู้ที่นำเสนอ</a:t>
            </a:r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B45160-0EBC-4359-9BA2-88838BE3928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77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45160-0EBC-4359-9BA2-88838BE3928B}" type="slidenum">
              <a:rPr lang="en-US" smtClean="0"/>
              <a:t>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h-TH"/>
              <a:t>ชื่อหัวข้อนำเสนอ: ชื่อหน่วยงานหรือผู้ที่นำเสนอ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754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C68EA-10E0-46A5-9CF4-0E8CC2603852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50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A1CE-2721-40DF-8851-50575DB372B8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93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5FA45-2179-4773-8058-FCB24E8D194F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701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2165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46556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35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6331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40423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66567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98829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59406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AA4B-76ED-43EA-84CE-269DBC4FD4A0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404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847011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981759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903162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021854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78545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5619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433162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42120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382482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5590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0132-89B1-45D9-BFFB-37CA07935E7C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09644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386867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95480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313039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2300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D86B7-08D8-4A13-B611-BC71E032A2BD}" type="datetime1">
              <a:rPr lang="en-US" smtClean="0"/>
              <a:t>19-Nov-18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784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51457-2184-4386-9857-F1A6F27C989A}" type="datetime1">
              <a:rPr lang="en-US" smtClean="0"/>
              <a:t>19-Nov-18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47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BD6E1-A988-4C5C-94BC-870522A89BE6}" type="datetime1">
              <a:rPr lang="en-US" smtClean="0"/>
              <a:t>19-Nov-18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91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1F4DE-5D3E-4CA3-9A14-3B6F28BE7F3A}" type="datetime1">
              <a:rPr lang="en-US" smtClean="0"/>
              <a:t>19-Nov-18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189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2084A-A9E4-4C88-8F32-CACADE69DEA0}" type="datetime1">
              <a:rPr lang="en-US" smtClean="0"/>
              <a:t>19-Nov-18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3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DC095-B784-4E5C-8D47-CD8BCB4666D7}" type="datetime1">
              <a:rPr lang="en-US" smtClean="0"/>
              <a:t>19-Nov-18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92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5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17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3D4B1-A05C-49A0-9440-95E8F18A320B}" type="datetime1">
              <a:rPr lang="en-US" smtClean="0"/>
              <a:t>19-Nov-18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DB40C-4D50-40E1-A30F-35076DF5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5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3661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905788C-676A-4525-A4DE-D46FFA611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216412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664284" y="-44206"/>
            <a:ext cx="7851591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ทฤษฎี สมมติฐาน หรือ กรอบแนวความคิดของโครงงานวิศวกรรม (ต่อ)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698754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79032" y="969195"/>
            <a:ext cx="4343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Table </a:t>
            </a:r>
            <a:r>
              <a:rPr lang="th-TH" dirty="0"/>
              <a:t> </a:t>
            </a:r>
            <a:r>
              <a:rPr lang="en-US" dirty="0"/>
              <a:t>Correlation of Monthly Close Prices</a:t>
            </a:r>
            <a:endParaRPr lang="en-US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 Box 1"/>
          <p:cNvSpPr txBox="1"/>
          <p:nvPr/>
        </p:nvSpPr>
        <p:spPr>
          <a:xfrm rot="5400000">
            <a:off x="2201228" y="-1286828"/>
            <a:ext cx="792480" cy="59626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marR="0" algn="ctr">
              <a:spcBef>
                <a:spcPts val="0"/>
              </a:spcBef>
              <a:spcAft>
                <a:spcPts val="0"/>
              </a:spcAft>
              <a:tabLst>
                <a:tab pos="457200" algn="l"/>
                <a:tab pos="800100" algn="l"/>
              </a:tabLst>
            </a:pPr>
            <a:r>
              <a:rPr lang="th-TH" sz="3600" b="1">
                <a:ln w="11113" cap="flat" cmpd="sng" algn="ctr">
                  <a:solidFill>
                    <a:srgbClr val="ED7D31"/>
                  </a:solidFill>
                  <a:prstDash val="solid"/>
                  <a:round/>
                </a:ln>
                <a:solidFill>
                  <a:srgbClr val="F7CAAC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H SarabunPSK" panose="020B0500040200020003" pitchFamily="34" charset="-34"/>
              </a:rPr>
              <a:t>รื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Angsana New" panose="02020603050405020304" pitchFamily="18" charset="-34"/>
            </a:endParaRPr>
          </a:p>
        </p:txBody>
      </p:sp>
      <p:sp>
        <p:nvSpPr>
          <p:cNvPr id="17" name="Text Box 14"/>
          <p:cNvSpPr txBox="1"/>
          <p:nvPr/>
        </p:nvSpPr>
        <p:spPr>
          <a:xfrm>
            <a:off x="5417185" y="8720455"/>
            <a:ext cx="1367790" cy="55181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Broker</a:t>
            </a:r>
            <a:r>
              <a:rPr lang="th-TH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  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UPC" panose="020B0304020202020204" pitchFamily="34" charset="-34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H SarabunPSK" panose="020B0500040200020003" pitchFamily="34" charset="-34"/>
                <a:ea typeface="Times New Roman" panose="02020603050405020304" pitchFamily="18" charset="0"/>
                <a:cs typeface="CordiaUPC" panose="020B0304020202020204" pitchFamily="34" charset="-34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UPC" panose="020B0304020202020204" pitchFamily="34" charset="-34"/>
            </a:endParaRPr>
          </a:p>
        </p:txBody>
      </p:sp>
      <p:sp>
        <p:nvSpPr>
          <p:cNvPr id="2" name="Rectangle 1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15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4" name="Rectangle 21"/>
          <p:cNvSpPr>
            <a:spLocks noChangeArrowheads="1"/>
          </p:cNvSpPr>
          <p:nvPr/>
        </p:nvSpPr>
        <p:spPr bwMode="auto">
          <a:xfrm>
            <a:off x="0" y="29146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รูปภาพ 15"/>
          <p:cNvPicPr>
            <a:picLocks noChangeAspect="1"/>
          </p:cNvPicPr>
          <p:nvPr/>
        </p:nvPicPr>
        <p:blipFill rotWithShape="1">
          <a:blip r:embed="rId2"/>
          <a:srcRect t="8990"/>
          <a:stretch/>
        </p:blipFill>
        <p:spPr>
          <a:xfrm>
            <a:off x="827716" y="1422782"/>
            <a:ext cx="6137701" cy="320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28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54650D7-0F00-4800-82EB-834697D173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9583" y="128057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237160" y="-44206"/>
            <a:ext cx="2533755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5. </a:t>
            </a:r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งานวิจัยเพิ่มเติม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698754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682" y="592117"/>
            <a:ext cx="33890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Flowchart </a:t>
            </a:r>
            <a:r>
              <a:rPr lang="th-TH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การทำงานของผู้ใช้งาน</a:t>
            </a:r>
            <a:endParaRPr lang="en-US" dirty="0"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705044"/>
            <a:ext cx="3729038" cy="594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419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D72EC728-5966-41ED-80D5-A43ABD842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-1"/>
            <a:ext cx="1227264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704133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สี่เหลี่ยมผืนผ้ามุมมน 4">
            <a:extLst>
              <a:ext uri="{FF2B5EF4-FFF2-40B4-BE49-F238E27FC236}">
                <a16:creationId xmlns:a16="http://schemas.microsoft.com/office/drawing/2014/main" xmlns="" id="{8E89B9CB-4F53-4F6A-B4B3-DEFC446A78BD}"/>
              </a:ext>
            </a:extLst>
          </p:cNvPr>
          <p:cNvSpPr/>
          <p:nvPr/>
        </p:nvSpPr>
        <p:spPr>
          <a:xfrm>
            <a:off x="237160" y="-44206"/>
            <a:ext cx="2810840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5. </a:t>
            </a:r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งานวิจัยเพิ่มเติม (ต่อ)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xmlns="" id="{123C0EDE-C35C-403F-956B-A3B2A543AD19}"/>
              </a:ext>
            </a:extLst>
          </p:cNvPr>
          <p:cNvSpPr/>
          <p:nvPr/>
        </p:nvSpPr>
        <p:spPr>
          <a:xfrm>
            <a:off x="60682" y="592117"/>
            <a:ext cx="3124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Flowchart </a:t>
            </a:r>
            <a:r>
              <a:rPr lang="th-TH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การทำงานของระบบ</a:t>
            </a:r>
            <a:endParaRPr lang="en-US" dirty="0"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494923"/>
            <a:ext cx="1709364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19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D72EC728-5966-41ED-80D5-A43ABD842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-1"/>
            <a:ext cx="1227264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704133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xmlns="" id="{123C0EDE-C35C-403F-956B-A3B2A543AD19}"/>
              </a:ext>
            </a:extLst>
          </p:cNvPr>
          <p:cNvSpPr/>
          <p:nvPr/>
        </p:nvSpPr>
        <p:spPr>
          <a:xfrm>
            <a:off x="60682" y="592117"/>
            <a:ext cx="3124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Flowchart </a:t>
            </a:r>
            <a:r>
              <a:rPr lang="th-TH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การทำงานของระบบ</a:t>
            </a:r>
            <a:endParaRPr lang="en-US" dirty="0"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813653"/>
            <a:ext cx="4343400" cy="5638799"/>
          </a:xfrm>
          <a:prstGeom prst="rect">
            <a:avLst/>
          </a:prstGeom>
        </p:spPr>
      </p:pic>
      <p:sp>
        <p:nvSpPr>
          <p:cNvPr id="9" name="สี่เหลี่ยมผืนผ้ามุมมน 4">
            <a:extLst>
              <a:ext uri="{FF2B5EF4-FFF2-40B4-BE49-F238E27FC236}">
                <a16:creationId xmlns:a16="http://schemas.microsoft.com/office/drawing/2014/main" xmlns="" id="{33AE1CBD-F94A-4D89-A5AD-33DB75CA1815}"/>
              </a:ext>
            </a:extLst>
          </p:cNvPr>
          <p:cNvSpPr/>
          <p:nvPr/>
        </p:nvSpPr>
        <p:spPr>
          <a:xfrm>
            <a:off x="237160" y="-44206"/>
            <a:ext cx="2810840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5. </a:t>
            </a:r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งานวิจัยเพิ่มเติม (ต่อ)</a:t>
            </a:r>
          </a:p>
        </p:txBody>
      </p:sp>
    </p:spTree>
    <p:extLst>
      <p:ext uri="{BB962C8B-B14F-4D97-AF65-F5344CB8AC3E}">
        <p14:creationId xmlns:p14="http://schemas.microsoft.com/office/powerpoint/2010/main" val="881184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D72EC728-5966-41ED-80D5-A43ABD842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-1"/>
            <a:ext cx="1227264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704133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xmlns="" id="{123C0EDE-C35C-403F-956B-A3B2A543AD19}"/>
              </a:ext>
            </a:extLst>
          </p:cNvPr>
          <p:cNvSpPr/>
          <p:nvPr/>
        </p:nvSpPr>
        <p:spPr>
          <a:xfrm>
            <a:off x="60682" y="592117"/>
            <a:ext cx="3124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Flowchart </a:t>
            </a:r>
            <a:r>
              <a:rPr lang="th-TH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การทำงานของระบบ</a:t>
            </a:r>
            <a:endParaRPr lang="en-US" dirty="0"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295400"/>
            <a:ext cx="5772150" cy="5057775"/>
          </a:xfrm>
          <a:prstGeom prst="rect">
            <a:avLst/>
          </a:prstGeom>
        </p:spPr>
      </p:pic>
      <p:sp>
        <p:nvSpPr>
          <p:cNvPr id="8" name="สี่เหลี่ยมผืนผ้ามุมมน 4">
            <a:extLst>
              <a:ext uri="{FF2B5EF4-FFF2-40B4-BE49-F238E27FC236}">
                <a16:creationId xmlns:a16="http://schemas.microsoft.com/office/drawing/2014/main" xmlns="" id="{41730041-246A-4574-A302-7CCE8866D492}"/>
              </a:ext>
            </a:extLst>
          </p:cNvPr>
          <p:cNvSpPr/>
          <p:nvPr/>
        </p:nvSpPr>
        <p:spPr>
          <a:xfrm>
            <a:off x="237160" y="-44206"/>
            <a:ext cx="2810840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5. </a:t>
            </a:r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งานวิจัยเพิ่มเติม (ต่อ)</a:t>
            </a:r>
          </a:p>
        </p:txBody>
      </p:sp>
    </p:spTree>
    <p:extLst>
      <p:ext uri="{BB962C8B-B14F-4D97-AF65-F5344CB8AC3E}">
        <p14:creationId xmlns:p14="http://schemas.microsoft.com/office/powerpoint/2010/main" val="3437090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สี่เหลี่ยมผืนผ้ามุมมน 4"/>
          <p:cNvSpPr/>
          <p:nvPr/>
        </p:nvSpPr>
        <p:spPr>
          <a:xfrm>
            <a:off x="381000" y="-60816"/>
            <a:ext cx="4288389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8. ขอบเขตของโครงงาน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 txBox="1">
            <a:spLocks/>
          </p:cNvSpPr>
          <p:nvPr/>
        </p:nvSpPr>
        <p:spPr>
          <a:xfrm>
            <a:off x="7052088" y="645480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7360" y="914400"/>
            <a:ext cx="819464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92175" indent="-344488"/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  โปรแกรมสามารถทำงานตามเงื่อนไข 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Cointegration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ได้อย่างถูกต้อง   </a:t>
            </a:r>
          </a:p>
          <a:p>
            <a:pPr marL="892175" indent="-344488"/>
            <a:endParaRPr lang="th-TH" sz="20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92175" indent="-344488"/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 โปรแกรมระบบเทรดอัตโนมัติสามารถทำการคำนวณการเปิดขนาดของ 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Lot 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ของคำสั่งการซื้อขายถัดไปได้เองเพื่อทำการปิดคำสั่งการซื้อขายทั้งหมดให้ไม่มีค่าของกำไรรวมที่ติดลบ</a:t>
            </a:r>
          </a:p>
          <a:p>
            <a:pPr marL="892175" indent="-344488"/>
            <a:endParaRPr lang="th-TH" sz="20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92175" indent="-344488"/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3 โปรแกรมระบบเทรดอัตโนมัติการซื้อค่าทดสอบการประเมินจากการทนการขาดทุนหรือเปอร์เซ็นต์ 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Drawdown 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ผ่านการติดตามการทดสอบ 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forward test 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ผ่านเว็บไซต์ 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myfxbook.com 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น้อยกว่า 50เปอร์เซ็นต์</a:t>
            </a:r>
            <a:endParaRPr lang="en-US" sz="2000" dirty="0">
              <a:solidFill>
                <a:srgbClr val="00206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144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/>
          <p:cNvSpPr/>
          <p:nvPr/>
        </p:nvSpPr>
        <p:spPr>
          <a:xfrm>
            <a:off x="803239" y="762000"/>
            <a:ext cx="7543800" cy="4492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1)ศึกษาระบบการทำงานและขีดจำกัดของระบบการซื้อขายตามโซน </a:t>
            </a:r>
            <a:endParaRPr lang="en-US" sz="16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2) ศึกษาและทำการวิเคราะห์ความสัมพันธ์เชิงดุลยภาพระยะยาว </a:t>
            </a:r>
            <a:r>
              <a:rPr lang="en-US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(Cointegration) </a:t>
            </a: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3) ออกแบบเพิ่มตัวชี้วัดความสัมพันธ์เชิงดุลยภาพระยะยาว (</a:t>
            </a:r>
            <a:r>
              <a:rPr lang="en-US" sz="16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Cointegration) </a:t>
            </a:r>
            <a:r>
              <a:rPr lang="th-TH" sz="16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ที่ได้ระบุไว้</a:t>
            </a: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4) เพิ่มการใช้คำสั่ง </a:t>
            </a:r>
            <a:r>
              <a:rPr lang="en-US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Send Order </a:t>
            </a:r>
            <a:r>
              <a:rPr lang="th-TH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ให้กับตัวโปรแกรมและทำการเขียนโปรแกรมหลังจากระบุโซนสำหรับการซื้อขายในแบบการซื้อขายตามโซน</a:t>
            </a:r>
            <a:endParaRPr lang="en-US" sz="1600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5) ออกแบบเพิ่มคู่เงินสำหรับการปิดกำไรและทำการเขียนโปรแกรม</a:t>
            </a:r>
            <a:endParaRPr lang="en-US" sz="16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6) ศึกษาและวิเคราะห์การเพิ่มปริมาณของขนาดสัญญาซื้อของของคำสั่งและทำการเขียนโปรแกรม</a:t>
            </a:r>
            <a:endParaRPr lang="en-US" sz="1600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7) เพิ่มระบบการหยุดการขาดทุนและทำการเขียนโปรแกรมหลังจากตัวระบบเทรดอัตโนมัติ</a:t>
            </a:r>
            <a:endParaRPr lang="en-US" sz="16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8) ทำการทดสอบระบบโดยทดสอบผ่านโปรแกรม </a:t>
            </a:r>
            <a:r>
              <a:rPr lang="en-US" sz="1600" dirty="0" err="1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Metatrader</a:t>
            </a:r>
            <a:r>
              <a:rPr lang="en-US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4 </a:t>
            </a:r>
            <a:r>
              <a:rPr lang="th-TH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หลังจากระบบเทรดอัตโนมัติเสร็จ</a:t>
            </a:r>
            <a:endParaRPr lang="en-US" sz="1600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9) สรุปผลการทดลอง</a:t>
            </a:r>
            <a:endParaRPr lang="en-US" sz="16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10) จัดทำรูปเล่มโครงงาน</a:t>
            </a:r>
            <a:endParaRPr lang="en-US" sz="1600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th-TH" sz="16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11) สอบโครงงาน</a:t>
            </a:r>
            <a:endParaRPr lang="en-US" sz="16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000F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2435409" y="-44206"/>
            <a:ext cx="4288389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9. ขั้นตอนการดำเนินงานโครงงาน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ตัวแทนหมายเลขสไลด์ 3"/>
          <p:cNvSpPr txBox="1">
            <a:spLocks/>
          </p:cNvSpPr>
          <p:nvPr/>
        </p:nvSpPr>
        <p:spPr>
          <a:xfrm>
            <a:off x="6934200" y="645480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13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522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/>
          <p:cNvSpPr/>
          <p:nvPr/>
        </p:nvSpPr>
        <p:spPr>
          <a:xfrm>
            <a:off x="533400" y="1219200"/>
            <a:ext cx="84582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1) ได้รับไฟล์โค้ดภาษา </a:t>
            </a:r>
            <a:r>
              <a:rPr lang="en-US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MQL </a:t>
            </a: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สำหรับการซื้อขายอัตราแลกเปลี่ยนเงินตราระหว่างประเทศ</a:t>
            </a:r>
          </a:p>
          <a:p>
            <a:pPr>
              <a:lnSpc>
                <a:spcPct val="150000"/>
              </a:lnSpc>
            </a:pP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    อัตโนมัติ (</a:t>
            </a:r>
            <a:r>
              <a:rPr lang="en-US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Expert Advisors)</a:t>
            </a: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/>
            </a:r>
            <a:b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</a:br>
            <a:endParaRPr lang="en-US" sz="2800" dirty="0">
              <a:solidFill>
                <a:srgbClr val="002060"/>
              </a:solidFill>
              <a:latin typeface="TH SarabunPSK" panose="020B0500040200020003" pitchFamily="34" charset="-34"/>
              <a:ea typeface="Tahoma" panose="020B0604030504040204" pitchFamily="34" charset="0"/>
              <a:cs typeface="TH SarabunPSK" panose="020B0500040200020003" pitchFamily="34" charset="-34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2) </a:t>
            </a: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ได้เครื่องมืออำนวยความสะดวกในการซื้อขายอัตราแลกเปลี่ยนเงินตราระหว่างประเทศ</a:t>
            </a:r>
            <a:b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</a:br>
            <a:endParaRPr lang="th-TH" sz="2800" dirty="0">
              <a:solidFill>
                <a:srgbClr val="002060"/>
              </a:solidFill>
              <a:latin typeface="TH SarabunPSK" panose="020B0500040200020003" pitchFamily="34" charset="-34"/>
              <a:ea typeface="Tahoma" panose="020B0604030504040204" pitchFamily="34" charset="0"/>
              <a:cs typeface="TH SarabunPSK" panose="020B0500040200020003" pitchFamily="34" charset="-34"/>
            </a:endParaRPr>
          </a:p>
          <a:p>
            <a:pPr>
              <a:lnSpc>
                <a:spcPct val="150000"/>
              </a:lnSpc>
            </a:pP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3) ได้ศึกษาการทดสอบแนวคิดของความสัมพันธ์เชิงดุลยภาพระยะยาว (</a:t>
            </a:r>
            <a:r>
              <a:rPr lang="en-US" sz="2800" dirty="0" err="1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Cointegration</a:t>
            </a:r>
            <a:r>
              <a:rPr lang="en-US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)</a:t>
            </a:r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2435409" y="-44206"/>
            <a:ext cx="4288389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10. ประโยชน์ที่คาดว่าจะได้รับ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 txBox="1">
            <a:spLocks/>
          </p:cNvSpPr>
          <p:nvPr/>
        </p:nvSpPr>
        <p:spPr>
          <a:xfrm>
            <a:off x="7052088" y="645480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23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/>
          <p:cNvSpPr/>
          <p:nvPr/>
        </p:nvSpPr>
        <p:spPr>
          <a:xfrm>
            <a:off x="228600" y="983649"/>
            <a:ext cx="8880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endParaRPr lang="en-US" sz="2000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2435409" y="-44206"/>
            <a:ext cx="4288389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11. วิธีการประเมินผล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 txBox="1">
            <a:spLocks/>
          </p:cNvSpPr>
          <p:nvPr/>
        </p:nvSpPr>
        <p:spPr>
          <a:xfrm>
            <a:off x="7052088" y="645480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15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762000"/>
            <a:ext cx="5519737" cy="1831587"/>
          </a:xfrm>
          <a:prstGeom prst="rect">
            <a:avLst/>
          </a:prstGeom>
        </p:spPr>
      </p:pic>
      <p:sp>
        <p:nvSpPr>
          <p:cNvPr id="3" name="สี่เหลี่ยมผืนผ้า 2"/>
          <p:cNvSpPr/>
          <p:nvPr/>
        </p:nvSpPr>
        <p:spPr>
          <a:xfrm>
            <a:off x="2057400" y="2967335"/>
            <a:ext cx="6019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ngsanaUPC" panose="02020603050405020304" pitchFamily="18" charset="-34"/>
                <a:cs typeface="AngsanaUPC" panose="02020603050405020304" pitchFamily="18" charset="-34"/>
              </a:rPr>
              <a:t>Drawdowns (% </a:t>
            </a:r>
            <a:r>
              <a:rPr lang="en-US" b="1" dirty="0" err="1">
                <a:latin typeface="AngsanaUPC" panose="02020603050405020304" pitchFamily="18" charset="-34"/>
                <a:cs typeface="AngsanaUPC" panose="02020603050405020304" pitchFamily="18" charset="-34"/>
              </a:rPr>
              <a:t>การขาดทุน</a:t>
            </a:r>
            <a:r>
              <a:rPr lang="en-US" b="1" dirty="0">
                <a:latin typeface="AngsanaUPC" panose="02020603050405020304" pitchFamily="18" charset="-34"/>
                <a:cs typeface="AngsanaUPC" panose="02020603050405020304" pitchFamily="18" charset="-34"/>
              </a:rPr>
              <a:t>)  </a:t>
            </a:r>
            <a:r>
              <a:rPr lang="th-TH" b="1" dirty="0" smtClean="0">
                <a:latin typeface="AngsanaUPC" panose="02020603050405020304" pitchFamily="18" charset="-34"/>
                <a:cs typeface="AngsanaUPC" panose="02020603050405020304" pitchFamily="18" charset="-34"/>
              </a:rPr>
              <a:t/>
            </a:r>
            <a:br>
              <a:rPr lang="th-TH" b="1" dirty="0" smtClean="0">
                <a:latin typeface="AngsanaUPC" panose="02020603050405020304" pitchFamily="18" charset="-34"/>
                <a:cs typeface="AngsanaUPC" panose="02020603050405020304" pitchFamily="18" charset="-34"/>
              </a:rPr>
            </a:br>
            <a:r>
              <a:rPr lang="en-US" b="1" dirty="0" err="1" smtClean="0">
                <a:latin typeface="AngsanaUPC" panose="02020603050405020304" pitchFamily="18" charset="-34"/>
                <a:cs typeface="AngsanaUPC" panose="02020603050405020304" pitchFamily="18" charset="-34"/>
              </a:rPr>
              <a:t>หมายถึง</a:t>
            </a:r>
            <a:r>
              <a:rPr lang="en-US" b="1" dirty="0" smtClean="0">
                <a:latin typeface="AngsanaUPC" panose="02020603050405020304" pitchFamily="18" charset="-34"/>
                <a:cs typeface="AngsanaUPC" panose="02020603050405020304" pitchFamily="18" charset="-34"/>
              </a:rPr>
              <a:t> </a:t>
            </a:r>
            <a:r>
              <a:rPr lang="en-US" b="1" dirty="0">
                <a:latin typeface="AngsanaUPC" panose="02020603050405020304" pitchFamily="18" charset="-34"/>
                <a:cs typeface="AngsanaUPC" panose="02020603050405020304" pitchFamily="18" charset="-34"/>
              </a:rPr>
              <a:t>% </a:t>
            </a:r>
            <a:r>
              <a:rPr lang="en-US" b="1" dirty="0" err="1">
                <a:latin typeface="AngsanaUPC" panose="02020603050405020304" pitchFamily="18" charset="-34"/>
                <a:cs typeface="AngsanaUPC" panose="02020603050405020304" pitchFamily="18" charset="-34"/>
              </a:rPr>
              <a:t>ของจำนวนเงินขาดทุนสะสมของ</a:t>
            </a:r>
            <a:r>
              <a:rPr lang="en-US" b="1" dirty="0">
                <a:latin typeface="AngsanaUPC" panose="02020603050405020304" pitchFamily="18" charset="-34"/>
                <a:cs typeface="AngsanaUPC" panose="02020603050405020304" pitchFamily="18" charset="-34"/>
              </a:rPr>
              <a:t> balance </a:t>
            </a:r>
            <a:r>
              <a:rPr lang="en-US" b="1" dirty="0" err="1">
                <a:latin typeface="AngsanaUPC" panose="02020603050405020304" pitchFamily="18" charset="-34"/>
                <a:cs typeface="AngsanaUPC" panose="02020603050405020304" pitchFamily="18" charset="-34"/>
              </a:rPr>
              <a:t>ซึ่งจะมีค่าที่ตรงกันข้ามกับการทำ</a:t>
            </a:r>
            <a:r>
              <a:rPr lang="en-US" b="1" dirty="0" err="1" smtClean="0">
                <a:latin typeface="AngsanaUPC" panose="02020603050405020304" pitchFamily="18" charset="-34"/>
                <a:cs typeface="AngsanaUPC" panose="02020603050405020304" pitchFamily="18" charset="-34"/>
              </a:rPr>
              <a:t>กำไร</a:t>
            </a:r>
            <a:endParaRPr lang="en-US" b="1" dirty="0">
              <a:latin typeface="AngsanaUPC" panose="02020603050405020304" pitchFamily="18" charset="-34"/>
              <a:cs typeface="AngsanaUPC" panose="02020603050405020304" pitchFamily="18" charset="-34"/>
            </a:endParaRPr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939" y="3665277"/>
            <a:ext cx="4020121" cy="256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88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/>
          <p:cNvSpPr/>
          <p:nvPr/>
        </p:nvSpPr>
        <p:spPr>
          <a:xfrm>
            <a:off x="228600" y="983649"/>
            <a:ext cx="8880888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000" b="1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เชิง</a:t>
            </a:r>
            <a:r>
              <a:rPr lang="th-TH" sz="20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คุณภาพ</a:t>
            </a:r>
            <a:endParaRPr lang="en-US" sz="20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endParaRPr lang="th-TH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th-TH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ผลของการใช้ระบบ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 currency trading 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system</a:t>
            </a:r>
            <a:endParaRPr lang="th-TH" sz="20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US" sz="2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sz="20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มีผล </a:t>
            </a:r>
            <a:r>
              <a:rPr lang="en-US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Profit Factor </a:t>
            </a:r>
            <a:r>
              <a:rPr lang="th-TH" sz="20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ไม่	ต่ำกว่า  </a:t>
            </a:r>
            <a:r>
              <a:rPr lang="th-TH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 </a:t>
            </a:r>
            <a:endParaRPr lang="en-US" sz="2000" dirty="0" smtClean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 </a:t>
            </a:r>
            <a:r>
              <a:rPr lang="en-US" sz="20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</a:t>
            </a:r>
            <a:r>
              <a:rPr lang="th-TH" sz="20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มี </a:t>
            </a:r>
            <a:r>
              <a:rPr lang="en-US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Drawdowns (% </a:t>
            </a:r>
            <a:r>
              <a:rPr lang="th-TH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การขาดทุน</a:t>
            </a:r>
            <a:r>
              <a:rPr lang="th-TH" sz="20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 ไม่มากกว่า </a:t>
            </a:r>
            <a:r>
              <a:rPr lang="en-US" sz="2000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40 %     </a:t>
            </a:r>
            <a:endParaRPr lang="th-TH" sz="2000" dirty="0" smtClean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2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endParaRPr lang="th-TH" sz="2000" dirty="0" smtClean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sz="2000" b="1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2000" b="1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th-TH" sz="20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เชิง</a:t>
            </a:r>
            <a:r>
              <a:rPr lang="th-TH" sz="2000" b="1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เศรษฐศาสตร</a:t>
            </a:r>
            <a:r>
              <a:rPr lang="th-TH" sz="20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์</a:t>
            </a:r>
            <a:endParaRPr lang="th-TH" sz="2000" b="1" dirty="0" smtClean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20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th-TH" sz="2000" b="1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th-TH" sz="2000" b="1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th-TH" sz="2000" b="1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ผลของการใช้ระบบ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 currency trading system </a:t>
            </a:r>
            <a:r>
              <a:rPr lang="th-TH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สามารถลดเวลา </a:t>
            </a:r>
            <a:r>
              <a:rPr lang="th-TH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ในการเฝ้า	หน้าจอ เพื่อทำการเทรดได้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th-TH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endParaRPr lang="th-TH" dirty="0" smtClean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sz="2000" i="1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2000" b="1" i="1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th-TH" sz="20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สถานที่ทำการทดลอง</a:t>
            </a:r>
            <a:endParaRPr lang="en-US" sz="2000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th-TH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	มหาวิทยาลัยเทคโนโลยีราชมงคลล้านนา เชียงใหม่</a:t>
            </a:r>
            <a:endParaRPr lang="en-US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endParaRPr lang="en-US" sz="2000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2435409" y="-44206"/>
            <a:ext cx="4288389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11. วิธีการประเมินผล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 txBox="1">
            <a:spLocks/>
          </p:cNvSpPr>
          <p:nvPr/>
        </p:nvSpPr>
        <p:spPr>
          <a:xfrm>
            <a:off x="7052088" y="645480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15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38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กล่องข้อความ 5"/>
          <p:cNvSpPr txBox="1"/>
          <p:nvPr/>
        </p:nvSpPr>
        <p:spPr>
          <a:xfrm>
            <a:off x="1143783" y="1115413"/>
            <a:ext cx="6934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ระบบซื้อขายอัตโนมัติหลายสกุลเงิน</a:t>
            </a:r>
            <a:endParaRPr lang="en-US" sz="3200" b="1" dirty="0">
              <a:latin typeface="TH SarabunPSK" panose="020B0500040200020003" pitchFamily="34" charset="-34"/>
              <a:ea typeface="Tahoma" panose="020B0604030504040204" pitchFamily="34" charset="0"/>
              <a:cs typeface="TH SarabunPSK" panose="020B0500040200020003" pitchFamily="34" charset="-34"/>
            </a:endParaRPr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1546312" y="3232610"/>
            <a:ext cx="6129142" cy="193899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h-TH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คณะผู้จัดทำ</a:t>
            </a:r>
            <a:endParaRPr lang="en-US" sz="2400" b="1" dirty="0">
              <a:latin typeface="TH SarabunPSK" panose="020B0500040200020003" pitchFamily="34" charset="-34"/>
              <a:ea typeface="Tahoma" panose="020B0604030504040204" pitchFamily="34" charset="0"/>
              <a:cs typeface="TH SarabunPSK" panose="020B0500040200020003" pitchFamily="34" charset="-34"/>
            </a:endParaRPr>
          </a:p>
          <a:p>
            <a:pPr algn="ctr"/>
            <a:r>
              <a:rPr lang="th-TH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นายพร้อมพันธุ์  ชัยมงคล</a:t>
            </a:r>
            <a:r>
              <a:rPr lang="en-US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	58523206022-8</a:t>
            </a:r>
            <a:br>
              <a:rPr lang="en-US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</a:br>
            <a:r>
              <a:rPr lang="th-TH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นายกิตติชัย  แสนหลวง</a:t>
            </a:r>
            <a:r>
              <a:rPr lang="en-US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	</a:t>
            </a:r>
            <a:r>
              <a:rPr lang="th-TH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59523206027-6</a:t>
            </a:r>
            <a:r>
              <a:rPr lang="en-US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/>
            </a:r>
            <a:br>
              <a:rPr lang="en-US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</a:br>
            <a:endParaRPr lang="en-US" sz="2400" b="1" dirty="0">
              <a:latin typeface="TH SarabunPSK" panose="020B0500040200020003" pitchFamily="34" charset="-34"/>
              <a:ea typeface="Tahoma" panose="020B0604030504040204" pitchFamily="34" charset="0"/>
              <a:cs typeface="TH SarabunPSK" panose="020B0500040200020003" pitchFamily="34" charset="-34"/>
            </a:endParaRPr>
          </a:p>
          <a:p>
            <a:pPr algn="ctr"/>
            <a:r>
              <a:rPr lang="th-TH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อาจารย์ที่ปรึกษา อาจารย์ กิตติ</a:t>
            </a:r>
            <a:r>
              <a:rPr lang="th-TH" sz="2400" b="1" dirty="0" err="1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นันท์</a:t>
            </a:r>
            <a:r>
              <a:rPr lang="th-TH" sz="24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 น้อยมณี</a:t>
            </a:r>
          </a:p>
        </p:txBody>
      </p:sp>
      <p:sp>
        <p:nvSpPr>
          <p:cNvPr id="5" name="กล่องข้อความ 4"/>
          <p:cNvSpPr txBox="1"/>
          <p:nvPr/>
        </p:nvSpPr>
        <p:spPr>
          <a:xfrm>
            <a:off x="52431" y="1858216"/>
            <a:ext cx="90135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( </a:t>
            </a:r>
            <a:r>
              <a:rPr lang="en-US" sz="3200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Multi currency trading system </a:t>
            </a:r>
            <a:r>
              <a:rPr lang="en-US" sz="4400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)</a:t>
            </a:r>
            <a:endParaRPr lang="en-US" sz="4400" b="1" dirty="0">
              <a:latin typeface="TH SarabunPSK" panose="020B0500040200020003" pitchFamily="34" charset="-34"/>
              <a:ea typeface="Tahoma" panose="020B0604030504040204" pitchFamily="34" charset="0"/>
              <a:cs typeface="TH SarabunPSK" panose="020B0500040200020003" pitchFamily="34" charset="-34"/>
            </a:endParaRPr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1104900" y="5715000"/>
            <a:ext cx="7011966" cy="101566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th-TH" sz="20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สาขาวิชาวิศวกรรมคอมพิวเตอร์  คณะวิศวกรรมศาสตร์</a:t>
            </a:r>
          </a:p>
          <a:p>
            <a:pPr algn="ctr"/>
            <a:r>
              <a:rPr lang="th-TH" sz="2000" b="1" dirty="0"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   มหาวิทยาลัยเทคโนโลยีราชมงคลล้านนา เชียงใหม่</a:t>
            </a:r>
            <a:endParaRPr lang="th-TH" sz="2000" dirty="0">
              <a:latin typeface="TH SarabunPSK" panose="020B0500040200020003" pitchFamily="34" charset="-34"/>
              <a:ea typeface="Tahoma" panose="020B0604030504040204" pitchFamily="34" charset="0"/>
              <a:cs typeface="TH SarabunPSK" panose="020B0500040200020003" pitchFamily="34" charset="-34"/>
            </a:endParaRPr>
          </a:p>
          <a:p>
            <a:pPr algn="ctr"/>
            <a:r>
              <a:rPr lang="th-TH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1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มุมมน 4"/>
          <p:cNvSpPr/>
          <p:nvPr/>
        </p:nvSpPr>
        <p:spPr>
          <a:xfrm>
            <a:off x="2435409" y="-44206"/>
            <a:ext cx="4288389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12. บรรณานุกรม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7" name="Isosceles Triangle 6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ตัวแทนหมายเลขสไลด์ 3"/>
          <p:cNvSpPr txBox="1">
            <a:spLocks/>
          </p:cNvSpPr>
          <p:nvPr/>
        </p:nvSpPr>
        <p:spPr>
          <a:xfrm>
            <a:off x="7052088" y="645480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16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18479" y="613046"/>
            <a:ext cx="7696871" cy="7797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[12] เอกราช ตรีลพ, “การศึกษาปัจจัยที่มีอิทธิพลต่อค่าพรีเมี่ยมในการซื้อขายเงินตราต่างประเทศล่วงหน้า” </a:t>
            </a: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(มหาวิทยาลัยรามคําแหง, 2547) </a:t>
            </a: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[13] Akash Gupta and Rahul Agarwal, "How Should Emerging Economies Manage their Foreign Exchange Reserves?" (Oklahoma State University - Stillwater and Indian School of Business, 2004)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[14] Ali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Karbalaee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, "Risk and Return in Retail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ForEx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" (Independent, 2012)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[15]Average Directional Index (ADX), 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แหล่งที่มา: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http://www.cwayinvestment.com/2012/06/averagedirectional-index-adx.html [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สืบค้นเมื่อ 10 มกราคม, 2561.]</a:t>
            </a: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[17]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Borut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Strazisar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, "Rolling Spot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ForEx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 Trading – Financial Problem or Ponzi?" 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(European Institute for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enterpreneurship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 research, 2012)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[18] Chris Davison "The Retail FX Trader: Random Trading and the Negative Sum Game" 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(Nottingham Trent University, 2016)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[21] Dash Mihir and N.S. Anand Kumar, “Exchange Rate Dynamics and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ForEx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 Hedging Strategies” 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(Alliance University, School of Business, 2013)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[22] Datta Chaudhuri,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Tamal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 and Singh and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Priyam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, "Execution of Pairs Trading Strategy: Some Propositions" (Calcutta Business School and HDFC Ltd., 2015)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[23]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Dewachter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 Hans and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Lyrio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 Marco, “The Cost of Technical Trading Rules in The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ForEx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 Market” 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(Catholic University of Leuven, 2003)</a:t>
            </a: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th-TH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th-TH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 marL="548640" marR="0" indent="-54864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th-TH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174866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มุมมน 4"/>
          <p:cNvSpPr/>
          <p:nvPr/>
        </p:nvSpPr>
        <p:spPr>
          <a:xfrm>
            <a:off x="2435409" y="-44206"/>
            <a:ext cx="4288389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12. บรรณานุกรม (ต่อ)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7" name="Isosceles Triangle 6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ตัวแทนหมายเลขสไลด์ 3"/>
          <p:cNvSpPr txBox="1">
            <a:spLocks/>
          </p:cNvSpPr>
          <p:nvPr/>
        </p:nvSpPr>
        <p:spPr>
          <a:xfrm>
            <a:off x="7052088" y="645480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17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62000" y="629461"/>
            <a:ext cx="7772400" cy="6612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[25] FOREX EA 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นั้นง่ายใครๆ ก็เขียนได้ - ตอนที่ 1 ปูพื้นฐานกันก่อน, แหล่งที่มา: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https://traderider.com/index.php?topic=8961.0 [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สืบค้นเมื่อ 10 มกราคม, 2561.]</a:t>
            </a:r>
          </a:p>
          <a:p>
            <a:pPr>
              <a:lnSpc>
                <a:spcPct val="107000"/>
              </a:lnSpc>
            </a:pP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[26]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Forex 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คือ อะไร, แหล่งที่มา: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https://9professionaltrader.blogspot.com/ 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[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สืบค้นเมื่อ 10 มกราคม, 2561.]</a:t>
            </a: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[32] Michael Moore and Maurice J. Roche, "Less of a Puzzle: A New Look at the Forward 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ForEx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 Market" (University of Warwick and National University of Ireland, 2002)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[35] Money Management 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คืออะไร, แหล่งที่มา: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http://www.forexthai.in.th/ 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[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สืบค้นเมื่อ 10 มกราคม, 2561.]</a:t>
            </a:r>
          </a:p>
          <a:p>
            <a:pPr>
              <a:lnSpc>
                <a:spcPct val="107000"/>
              </a:lnSpc>
            </a:pP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[36]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MOVING AVERAGE ENVELOPES, 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แหล่งที่มา: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http://dekgenius.com/stock/forex/moving-average-envelopes/ 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[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สืบค้นเมื่อ 10 มกราคม, 2561.]</a:t>
            </a: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>
              <a:lnSpc>
                <a:spcPct val="107000"/>
              </a:lnSpc>
            </a:pP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[54] คีตสังโยชน์ วงษ์ขุนเณร “2 เทคนิคพิชิตตลาด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Forex”.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znipertrade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. 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เผยแพร่วันที่ 6 มิถุนายน 2016 .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http://www.znipertrade.com/beginner/technical-analysis/. 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สืบค้นเมื่อวัน อังคารที่ 3 เมษายน 2560.</a:t>
            </a:r>
          </a:p>
          <a:p>
            <a:pPr>
              <a:lnSpc>
                <a:spcPct val="107000"/>
              </a:lnSpc>
            </a:pP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[55] คีตสังโยชน์ วงษ์ขุนเณร “4 หัวใจสำคัญของ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Money Management”.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znipertrade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. 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เผยแพร่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วันที่ 11 สิงหาคม 2016 .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http://www.znipertrade.com/beginner/technical-analysis/. 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[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สืบค้นเมื่อวัน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อังคารที่ 3 เมษายน 2560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.]</a:t>
            </a:r>
            <a:endParaRPr lang="th-TH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>
              <a:lnSpc>
                <a:spcPct val="107000"/>
              </a:lnSpc>
            </a:pP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[56] คีตสังโยชน์ วงษ์ขุนเณร “6 สิ่งสำคัญที่จะทำให้คุณรู้จักตลาด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Forex 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มากขึ้น”. </a:t>
            </a:r>
            <a:r>
              <a:rPr lang="en-US" dirty="0" err="1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znipertrade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. 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เผยแพร่วันที่ 25 มิถุนายน 2016 . 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http://www.znipertrade.com/beginner/technical-analysis/. </a:t>
            </a:r>
          </a:p>
          <a:p>
            <a:pPr>
              <a:lnSpc>
                <a:spcPct val="107000"/>
              </a:lnSpc>
            </a:pP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	[</a:t>
            </a:r>
            <a:r>
              <a:rPr lang="th-TH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สืบค้นเมื่อวัน อังคารที่ 3 เมษายน 2560</a:t>
            </a:r>
            <a:r>
              <a:rPr lang="en-US" dirty="0">
                <a:latin typeface="TH Sarabun New" panose="020B0604020202020204" charset="-34"/>
                <a:ea typeface="Calibri" panose="020F0502020204030204" pitchFamily="34" charset="0"/>
                <a:cs typeface="TH Sarabun New" panose="020B0604020202020204" charset="-34"/>
              </a:rPr>
              <a:t>.]</a:t>
            </a:r>
            <a:endParaRPr lang="th-TH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>
              <a:lnSpc>
                <a:spcPct val="107000"/>
              </a:lnSpc>
            </a:pPr>
            <a:endParaRPr lang="th-TH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>
              <a:lnSpc>
                <a:spcPct val="107000"/>
              </a:lnSpc>
            </a:pPr>
            <a:endParaRPr lang="en-US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>
              <a:lnSpc>
                <a:spcPct val="107000"/>
              </a:lnSpc>
            </a:pPr>
            <a:endParaRPr lang="th-TH" dirty="0"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  <a:p>
            <a:pPr>
              <a:lnSpc>
                <a:spcPct val="107000"/>
              </a:lnSpc>
            </a:pPr>
            <a:endParaRPr lang="en-US" dirty="0">
              <a:effectLst/>
              <a:latin typeface="TH Sarabun New" panose="020B0604020202020204" charset="-34"/>
              <a:ea typeface="Calibri" panose="020F0502020204030204" pitchFamily="34" charset="0"/>
              <a:cs typeface="TH Sarabun New" panose="020B060402020202020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6602281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กล่องข้อความ 1"/>
          <p:cNvSpPr txBox="1"/>
          <p:nvPr/>
        </p:nvSpPr>
        <p:spPr>
          <a:xfrm>
            <a:off x="2278329" y="367558"/>
            <a:ext cx="4756430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6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จบการนำเสนอ</a:t>
            </a:r>
            <a:endParaRPr lang="en-US" sz="6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sz="6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sz="6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sz="6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th-TH" sz="4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th-TH" sz="6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ขอบคุณครับ</a:t>
            </a:r>
            <a:endParaRPr lang="en-US" sz="6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945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63932" y="497145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Outline (</a:t>
            </a:r>
            <a:r>
              <a:rPr lang="th-TH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17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สไลด์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th-TH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 </a:t>
            </a:r>
            <a:r>
              <a:rPr lang="th-TH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นาที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th-TH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กล่องข้อความ 6"/>
          <p:cNvSpPr txBox="1"/>
          <p:nvPr/>
        </p:nvSpPr>
        <p:spPr>
          <a:xfrm>
            <a:off x="302562" y="1876319"/>
            <a:ext cx="8387232" cy="3261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1) 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ความเป็นมาของปัญหา	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6) 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ขอบเขตของโครงงานวิศวกรรม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2) 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แนวทางการแก้ไขปัญหา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ขั้นตอนการดำเนินงานโครงงาน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3) 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วัตถุประสงค์ของโครงงาน	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ประโยชน์ที่คาดว่าจะได้รับ</a:t>
            </a:r>
          </a:p>
          <a:p>
            <a:pPr>
              <a:lnSpc>
                <a:spcPct val="150000"/>
              </a:lnSpc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ทฤษฎี สมมติฐาน หรือกรอบแนวความคิด	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วิธีการประเมินผล</a:t>
            </a:r>
          </a:p>
          <a:p>
            <a:pPr indent="288000">
              <a:lnSpc>
                <a:spcPct val="150000"/>
              </a:lnSpc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ของโครงงานวิศวกรรม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 1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0) 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บรรณานุกรม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5) 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งานวิจัยเพิ่มเติม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	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184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698754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สี่เหลี่ยมผืนผ้ามุมมน 4"/>
          <p:cNvSpPr/>
          <p:nvPr/>
        </p:nvSpPr>
        <p:spPr>
          <a:xfrm>
            <a:off x="2775474" y="-44206"/>
            <a:ext cx="3600000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ความเป็นมาของปัญหา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8" name="Isosceles Triangle 7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" name="Rounded Rectangular Callout 1"/>
          <p:cNvSpPr/>
          <p:nvPr/>
        </p:nvSpPr>
        <p:spPr>
          <a:xfrm>
            <a:off x="914400" y="5577332"/>
            <a:ext cx="2209800" cy="685799"/>
          </a:xfrm>
          <a:prstGeom prst="wedgeRoundRectCallout">
            <a:avLst>
              <a:gd name="adj1" fmla="val -3247"/>
              <a:gd name="adj2" fmla="val -139853"/>
              <a:gd name="adj3" fmla="val 16667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1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นักลงทุนมือใหม่ไม่สามารถควบคุมอารมณ์ตัวเองได้</a:t>
            </a:r>
            <a:endParaRPr lang="en-US" sz="14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5486400" y="5577332"/>
            <a:ext cx="2057400" cy="685800"/>
          </a:xfrm>
          <a:prstGeom prst="wedgeRoundRectCallout">
            <a:avLst>
              <a:gd name="adj1" fmla="val -23639"/>
              <a:gd name="adj2" fmla="val -150833"/>
              <a:gd name="adj3" fmla="val 16667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1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เมื่อทำการซื้อขายแล้วเงินติดลบหรือขาดทุนไม่รู้จะแก้อย่างไร</a:t>
            </a:r>
            <a:endParaRPr lang="en-US" sz="14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ounded Rectangular Callout 12"/>
          <p:cNvSpPr/>
          <p:nvPr/>
        </p:nvSpPr>
        <p:spPr>
          <a:xfrm>
            <a:off x="938463" y="774260"/>
            <a:ext cx="2281989" cy="705967"/>
          </a:xfrm>
          <a:prstGeom prst="wedgeRoundRectCallout">
            <a:avLst>
              <a:gd name="adj1" fmla="val -3247"/>
              <a:gd name="adj2" fmla="val 112696"/>
              <a:gd name="adj3" fmla="val 16667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1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ไม่รู้จะเริ่มต้นการเทรดอย่างไร</a:t>
            </a:r>
          </a:p>
        </p:txBody>
      </p:sp>
      <p:sp>
        <p:nvSpPr>
          <p:cNvPr id="14" name="Rounded Rectangular Callout 13"/>
          <p:cNvSpPr/>
          <p:nvPr/>
        </p:nvSpPr>
        <p:spPr>
          <a:xfrm>
            <a:off x="5193030" y="774260"/>
            <a:ext cx="2110740" cy="685800"/>
          </a:xfrm>
          <a:prstGeom prst="wedgeRoundRectCallout">
            <a:avLst>
              <a:gd name="adj1" fmla="val -3247"/>
              <a:gd name="adj2" fmla="val 112696"/>
              <a:gd name="adj3" fmla="val 16667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1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ไม่มีเวลาเฝ้าหน้าจอ ตลอด 24 ชั่วโมง</a:t>
            </a:r>
            <a:endParaRPr lang="en-US" sz="14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รูปภาพ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6" t="10645" r="6468" b="6036"/>
          <a:stretch/>
        </p:blipFill>
        <p:spPr>
          <a:xfrm>
            <a:off x="4723858" y="2049312"/>
            <a:ext cx="3886742" cy="27838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18222C2-3C00-47D6-80F7-C5E7BDC621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137609"/>
            <a:ext cx="4286250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5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สี่เหลี่ยมผืนผ้า 10">
            <a:extLst>
              <a:ext uri="{FF2B5EF4-FFF2-40B4-BE49-F238E27FC236}">
                <a16:creationId xmlns:a16="http://schemas.microsoft.com/office/drawing/2014/main" xmlns="" id="{84ABD05D-FE34-4F0E-ADCE-46DF8FB851B5}"/>
              </a:ext>
            </a:extLst>
          </p:cNvPr>
          <p:cNvSpPr/>
          <p:nvPr/>
        </p:nvSpPr>
        <p:spPr>
          <a:xfrm>
            <a:off x="-174219" y="1090656"/>
            <a:ext cx="8610600" cy="4915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 currency trading system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ช่วยให้คุณไม่ต้องเทรดเอง </a:t>
            </a:r>
          </a:p>
          <a:p>
            <a:pPr>
              <a:lnSpc>
                <a:spcPct val="200000"/>
              </a:lnSpc>
            </a:pP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เหมาสำหรับไม่รู้จะเริ่มต้นการเทรดอย่างไร</a:t>
            </a:r>
            <a:endParaRPr lang="en-US" sz="20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200000"/>
              </a:lnSpc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th-TH" sz="20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  <a:r>
              <a:rPr lang="en-US" sz="20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 currency trading system </a:t>
            </a:r>
            <a:r>
              <a:rPr lang="th-TH" sz="20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ช่วยลดปัญหาเรื่องของความเครียด 	คือปฏิบัติ ตามกฎอย่างเคร่งขัด </a:t>
            </a:r>
            <a:r>
              <a:rPr lang="en-US" sz="20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Stop loss </a:t>
            </a:r>
            <a:r>
              <a:rPr lang="th-TH" sz="20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คือ </a:t>
            </a:r>
            <a:r>
              <a:rPr lang="en-US" sz="20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Stop loss </a:t>
            </a:r>
            <a:r>
              <a:rPr lang="th-TH" sz="20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ไม่มีอารมณ์มา	เสียดายเงินขาดทุนจากการ </a:t>
            </a:r>
            <a:r>
              <a:rPr lang="en-US" sz="2000" dirty="0">
                <a:solidFill>
                  <a:srgbClr val="8241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Stop loss</a:t>
            </a:r>
          </a:p>
          <a:p>
            <a:pPr>
              <a:lnSpc>
                <a:spcPct val="200000"/>
              </a:lnSpc>
            </a:pPr>
            <a:r>
              <a:rPr lang="th-TH" sz="2000" dirty="0">
                <a:solidFill>
                  <a:srgbClr val="0000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ไม่ต้องเฝ้าหน้าจอ ตลอด 24 ชั่วโมง แต่ 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 currency trading 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system </a:t>
            </a:r>
            <a:r>
              <a:rPr lang="th-TH" sz="20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สามารถทำงานได้ 24 ชั่วโมง</a:t>
            </a:r>
            <a:endParaRPr lang="en-US" sz="20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200000"/>
              </a:lnSpc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endParaRPr lang="en-US" sz="2000" dirty="0">
              <a:solidFill>
                <a:srgbClr val="8241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สี่เหลี่ยมผืนผ้ามุมมน 4"/>
          <p:cNvSpPr/>
          <p:nvPr/>
        </p:nvSpPr>
        <p:spPr>
          <a:xfrm>
            <a:off x="2689410" y="-44206"/>
            <a:ext cx="3777726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แนวทางการแก้ไขปัญหา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698754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317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/>
          <p:cNvSpPr/>
          <p:nvPr/>
        </p:nvSpPr>
        <p:spPr>
          <a:xfrm>
            <a:off x="762000" y="1295400"/>
            <a:ext cx="8040451" cy="26237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thaiDist">
              <a:lnSpc>
                <a:spcPct val="150000"/>
              </a:lnSpc>
            </a:pP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1) เพื่อสร้างไฟล์โค้ดภาษา </a:t>
            </a:r>
            <a:r>
              <a:rPr lang="en-US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MQL </a:t>
            </a: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สำหรับการซื้อขายอัตราแลกเปลี่ยนเงินตราระหว่างประเทศอัตโนมัติ</a:t>
            </a:r>
            <a:endParaRPr lang="en-US" sz="2800" dirty="0">
              <a:solidFill>
                <a:srgbClr val="002060"/>
              </a:solidFill>
              <a:latin typeface="TH SarabunPSK" panose="020B0500040200020003" pitchFamily="34" charset="-34"/>
              <a:ea typeface="Tahoma" panose="020B0604030504040204" pitchFamily="34" charset="0"/>
              <a:cs typeface="TH SarabunPSK" panose="020B0500040200020003" pitchFamily="34" charset="-34"/>
            </a:endParaRPr>
          </a:p>
          <a:p>
            <a:pPr marL="355600" indent="-355600" algn="thaiDist"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2) </a:t>
            </a: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เพื่ออำนวยความสะดวกแก่ผู้ใช้ในการค้าขายอัตราแลกเปลี่ยนระหว่างประเทศ</a:t>
            </a:r>
          </a:p>
          <a:p>
            <a:pPr marL="355600" indent="-355600" algn="thaiDist">
              <a:lnSpc>
                <a:spcPct val="150000"/>
              </a:lnSpc>
            </a:pPr>
            <a:r>
              <a:rPr lang="th-TH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3) เพื่อทดสอบแนวคิดของความสัมพันธ์เชิงดุลยภาพระยะยาว (</a:t>
            </a:r>
            <a:r>
              <a:rPr lang="en-US" sz="2800" dirty="0" err="1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Cointegration</a:t>
            </a:r>
            <a:r>
              <a:rPr lang="en-US" sz="2800" dirty="0">
                <a:solidFill>
                  <a:srgbClr val="002060"/>
                </a:solidFill>
                <a:latin typeface="TH SarabunPSK" panose="020B0500040200020003" pitchFamily="34" charset="-34"/>
                <a:ea typeface="Tahoma" panose="020B0604030504040204" pitchFamily="34" charset="0"/>
                <a:cs typeface="TH SarabunPSK" panose="020B0500040200020003" pitchFamily="34" charset="-34"/>
              </a:rPr>
              <a:t>)</a:t>
            </a:r>
            <a:endParaRPr lang="en-US" sz="2800" dirty="0">
              <a:solidFill>
                <a:srgbClr val="824100"/>
              </a:solidFill>
              <a:latin typeface="TH SarabunPSK" panose="020B0500040200020003" pitchFamily="34" charset="-34"/>
              <a:ea typeface="Tahoma" panose="020B0604030504040204" pitchFamily="34" charset="0"/>
              <a:cs typeface="TH SarabunPSK" panose="020B0500040200020003" pitchFamily="34" charset="-34"/>
            </a:endParaRPr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2435409" y="-44206"/>
            <a:ext cx="4288389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วัตถุประสงค์ของโครงงาน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698754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585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905788C-676A-4525-A4DE-D46FFA611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216412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664284" y="-44206"/>
            <a:ext cx="7851591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ทฤษฎี สมมติฐาน หรือ กรอบแนวความคิดของโครงงานวิศวกรรม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698754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059" name="รูปภาพ 9" descr="2011-06-15-01-535x53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7398" y="1426556"/>
            <a:ext cx="1009650" cy="79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ตัวแทนเนื้อหา 8" descr="user-logo"/>
          <p:cNvPicPr>
            <a:picLocks noGrp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7071" y="1306879"/>
            <a:ext cx="93345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รูปภาพ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908" y="1401287"/>
            <a:ext cx="1304925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 Box 1"/>
          <p:cNvSpPr txBox="1"/>
          <p:nvPr/>
        </p:nvSpPr>
        <p:spPr>
          <a:xfrm rot="5400000">
            <a:off x="2201228" y="-1286828"/>
            <a:ext cx="792480" cy="59626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marR="0" algn="ctr">
              <a:spcBef>
                <a:spcPts val="0"/>
              </a:spcBef>
              <a:spcAft>
                <a:spcPts val="0"/>
              </a:spcAft>
              <a:tabLst>
                <a:tab pos="457200" algn="l"/>
                <a:tab pos="800100" algn="l"/>
              </a:tabLst>
            </a:pPr>
            <a:r>
              <a:rPr lang="th-TH" sz="3600" b="1">
                <a:ln w="11113" cap="flat" cmpd="sng" algn="ctr">
                  <a:solidFill>
                    <a:srgbClr val="ED7D31"/>
                  </a:solidFill>
                  <a:prstDash val="solid"/>
                  <a:round/>
                </a:ln>
                <a:solidFill>
                  <a:srgbClr val="F7CAAC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H SarabunPSK" panose="020B0500040200020003" pitchFamily="34" charset="-34"/>
              </a:rPr>
              <a:t>รื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Angsana New" panose="02020603050405020304" pitchFamily="18" charset="-34"/>
            </a:endParaRPr>
          </a:p>
        </p:txBody>
      </p:sp>
      <p:pic>
        <p:nvPicPr>
          <p:cNvPr id="2051" name="รูปภาพ 23" descr="รูปภาพ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632" y="3988809"/>
            <a:ext cx="1479550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 Box 14"/>
          <p:cNvSpPr txBox="1"/>
          <p:nvPr/>
        </p:nvSpPr>
        <p:spPr>
          <a:xfrm>
            <a:off x="5417185" y="8720455"/>
            <a:ext cx="1367790" cy="55181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Broker</a:t>
            </a:r>
            <a:r>
              <a:rPr lang="th-TH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  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UPC" panose="020B0304020202020204" pitchFamily="34" charset="-34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H SarabunPSK" panose="020B0500040200020003" pitchFamily="34" charset="-34"/>
                <a:ea typeface="Times New Roman" panose="02020603050405020304" pitchFamily="18" charset="0"/>
                <a:cs typeface="CordiaUPC" panose="020B0304020202020204" pitchFamily="34" charset="-34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UPC" panose="020B0304020202020204" pitchFamily="34" charset="-34"/>
            </a:endParaRPr>
          </a:p>
        </p:txBody>
      </p:sp>
      <p:cxnSp>
        <p:nvCxnSpPr>
          <p:cNvPr id="18" name="ลูกศรเชื่อมต่อแบบตรง 17"/>
          <p:cNvCxnSpPr/>
          <p:nvPr/>
        </p:nvCxnSpPr>
        <p:spPr>
          <a:xfrm>
            <a:off x="2686724" y="1978106"/>
            <a:ext cx="781767" cy="1749"/>
          </a:xfrm>
          <a:prstGeom prst="straightConnector1">
            <a:avLst/>
          </a:prstGeom>
          <a:ln w="63500">
            <a:round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คำบรรยายภาพแบบเมฆ 18"/>
          <p:cNvSpPr/>
          <p:nvPr/>
        </p:nvSpPr>
        <p:spPr>
          <a:xfrm>
            <a:off x="5630347" y="3174763"/>
            <a:ext cx="1630045" cy="621030"/>
          </a:xfrm>
          <a:prstGeom prst="cloudCallout">
            <a:avLst>
              <a:gd name="adj1" fmla="val -37924"/>
              <a:gd name="adj2" fmla="val 439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H SarabunPSK" panose="020B0500040200020003" pitchFamily="34" charset="-34"/>
                <a:ea typeface="Times New Roman" panose="02020603050405020304" pitchFamily="18" charset="0"/>
                <a:cs typeface="CordiaUPC" panose="020B0304020202020204" pitchFamily="34" charset="-34"/>
              </a:rPr>
              <a:t>Internet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UPC" panose="020B0304020202020204" pitchFamily="34" charset="-34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 </a:t>
            </a:r>
          </a:p>
        </p:txBody>
      </p:sp>
      <p:cxnSp>
        <p:nvCxnSpPr>
          <p:cNvPr id="21" name="ลูกศรเชื่อมต่อแบบตรง 20"/>
          <p:cNvCxnSpPr/>
          <p:nvPr/>
        </p:nvCxnSpPr>
        <p:spPr>
          <a:xfrm flipV="1">
            <a:off x="3695950" y="4789049"/>
            <a:ext cx="2065526" cy="13964"/>
          </a:xfrm>
          <a:prstGeom prst="straightConnector1">
            <a:avLst/>
          </a:prstGeom>
          <a:ln w="63500">
            <a:round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 rot="6000000" flipH="1">
            <a:off x="6112470" y="4030804"/>
            <a:ext cx="530860" cy="90805"/>
          </a:xfrm>
          <a:prstGeom prst="straightConnector1">
            <a:avLst/>
          </a:prstGeom>
          <a:ln w="63500">
            <a:round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22"/>
          <p:cNvCxnSpPr/>
          <p:nvPr/>
        </p:nvCxnSpPr>
        <p:spPr>
          <a:xfrm rot="6000000" flipH="1">
            <a:off x="6203274" y="2786749"/>
            <a:ext cx="530860" cy="90805"/>
          </a:xfrm>
          <a:prstGeom prst="straightConnector1">
            <a:avLst/>
          </a:prstGeom>
          <a:ln w="63500">
            <a:round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รูปภาพ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691" y="4456084"/>
            <a:ext cx="1189038" cy="100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15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16"/>
          <p:cNvSpPr>
            <a:spLocks noChangeArrowheads="1"/>
          </p:cNvSpPr>
          <p:nvPr/>
        </p:nvSpPr>
        <p:spPr bwMode="auto">
          <a:xfrm>
            <a:off x="1798854" y="1914279"/>
            <a:ext cx="776346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/>
            </a:r>
            <a:b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</a:b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User</a:t>
            </a:r>
            <a: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           </a:t>
            </a: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/>
            </a:r>
            <a:b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</a:br>
            <a: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                                                  </a:t>
            </a: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     </a:t>
            </a:r>
            <a:endParaRPr kumimoji="0" lang="en-U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7"/>
          <p:cNvSpPr>
            <a:spLocks noChangeArrowheads="1"/>
          </p:cNvSpPr>
          <p:nvPr/>
        </p:nvSpPr>
        <p:spPr bwMode="auto">
          <a:xfrm>
            <a:off x="3695950" y="1413603"/>
            <a:ext cx="1052454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  <a:tab pos="800100" algn="l"/>
              </a:tabLst>
            </a:pPr>
            <a: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/>
            </a:r>
            <a:b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</a:br>
            <a: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/>
            </a:r>
            <a:b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</a:br>
            <a: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                </a:t>
            </a: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Computer</a:t>
            </a:r>
            <a:endParaRPr kumimoji="0" lang="en-U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  <a:tab pos="800100" algn="l"/>
              </a:tabLst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21"/>
          <p:cNvSpPr>
            <a:spLocks noChangeArrowheads="1"/>
          </p:cNvSpPr>
          <p:nvPr/>
        </p:nvSpPr>
        <p:spPr bwMode="auto">
          <a:xfrm>
            <a:off x="0" y="29146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3"/>
          <p:cNvSpPr>
            <a:spLocks noChangeArrowheads="1"/>
          </p:cNvSpPr>
          <p:nvPr/>
        </p:nvSpPr>
        <p:spPr bwMode="auto">
          <a:xfrm>
            <a:off x="0" y="29146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cxnSp>
        <p:nvCxnSpPr>
          <p:cNvPr id="34" name="ลูกศรเชื่อมต่อแบบตรง 33"/>
          <p:cNvCxnSpPr/>
          <p:nvPr/>
        </p:nvCxnSpPr>
        <p:spPr>
          <a:xfrm>
            <a:off x="4772685" y="1978106"/>
            <a:ext cx="781767" cy="1749"/>
          </a:xfrm>
          <a:prstGeom prst="straightConnector1">
            <a:avLst/>
          </a:prstGeom>
          <a:ln w="63500">
            <a:round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17"/>
          <p:cNvSpPr>
            <a:spLocks noChangeArrowheads="1"/>
          </p:cNvSpPr>
          <p:nvPr/>
        </p:nvSpPr>
        <p:spPr bwMode="auto">
          <a:xfrm>
            <a:off x="2194370" y="4959321"/>
            <a:ext cx="1052454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8001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/>
            </a:r>
            <a:b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</a:br>
            <a:r>
              <a:rPr kumimoji="0" lang="th-TH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                </a:t>
            </a:r>
            <a:r>
              <a:rPr lang="en-US" sz="1200" dirty="0"/>
              <a:t>Broker</a:t>
            </a:r>
            <a:r>
              <a:rPr lang="th-TH" sz="1200" dirty="0"/>
              <a:t> </a:t>
            </a:r>
            <a:r>
              <a:rPr lang="th-TH" sz="1600" dirty="0"/>
              <a:t> </a:t>
            </a:r>
            <a:endParaRPr lang="en-US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  <a:tab pos="800100" algn="l"/>
              </a:tabLst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161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905788C-676A-4525-A4DE-D46FFA611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216412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664284" y="-44206"/>
            <a:ext cx="7851591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ทฤษฎี สมมติฐาน หรือ กรอบแนวความคิดของโครงงานวิศวกรรม (ต่อ)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698754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14400" y="929808"/>
            <a:ext cx="2667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 </a:t>
            </a:r>
            <a:r>
              <a:rPr lang="th-TH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คือค่าอะไร?</a:t>
            </a:r>
            <a:endParaRPr lang="en-US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 Box 1"/>
          <p:cNvSpPr txBox="1"/>
          <p:nvPr/>
        </p:nvSpPr>
        <p:spPr>
          <a:xfrm rot="5400000">
            <a:off x="2201228" y="-1286828"/>
            <a:ext cx="792480" cy="59626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marR="0" algn="ctr">
              <a:spcBef>
                <a:spcPts val="0"/>
              </a:spcBef>
              <a:spcAft>
                <a:spcPts val="0"/>
              </a:spcAft>
              <a:tabLst>
                <a:tab pos="457200" algn="l"/>
                <a:tab pos="800100" algn="l"/>
              </a:tabLst>
            </a:pPr>
            <a:r>
              <a:rPr lang="th-TH" sz="3600" b="1">
                <a:ln w="11113" cap="flat" cmpd="sng" algn="ctr">
                  <a:solidFill>
                    <a:srgbClr val="ED7D31"/>
                  </a:solidFill>
                  <a:prstDash val="solid"/>
                  <a:round/>
                </a:ln>
                <a:solidFill>
                  <a:srgbClr val="F7CAAC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H SarabunPSK" panose="020B0500040200020003" pitchFamily="34" charset="-34"/>
              </a:rPr>
              <a:t>รื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Angsana New" panose="02020603050405020304" pitchFamily="18" charset="-34"/>
            </a:endParaRPr>
          </a:p>
        </p:txBody>
      </p:sp>
      <p:sp>
        <p:nvSpPr>
          <p:cNvPr id="17" name="Text Box 14"/>
          <p:cNvSpPr txBox="1"/>
          <p:nvPr/>
        </p:nvSpPr>
        <p:spPr>
          <a:xfrm>
            <a:off x="5417185" y="8720455"/>
            <a:ext cx="1367790" cy="55181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Broker</a:t>
            </a:r>
            <a:r>
              <a:rPr lang="th-TH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  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UPC" panose="020B0304020202020204" pitchFamily="34" charset="-34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H SarabunPSK" panose="020B0500040200020003" pitchFamily="34" charset="-34"/>
                <a:ea typeface="Times New Roman" panose="02020603050405020304" pitchFamily="18" charset="0"/>
                <a:cs typeface="CordiaUPC" panose="020B0304020202020204" pitchFamily="34" charset="-34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UPC" panose="020B0304020202020204" pitchFamily="34" charset="-34"/>
            </a:endParaRPr>
          </a:p>
        </p:txBody>
      </p:sp>
      <p:sp>
        <p:nvSpPr>
          <p:cNvPr id="2" name="Rectangle 1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15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4" name="Rectangle 21"/>
          <p:cNvSpPr>
            <a:spLocks noChangeArrowheads="1"/>
          </p:cNvSpPr>
          <p:nvPr/>
        </p:nvSpPr>
        <p:spPr bwMode="auto">
          <a:xfrm>
            <a:off x="0" y="29146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สี่เหลี่ยมผืนผ้า 15"/>
          <p:cNvSpPr/>
          <p:nvPr/>
        </p:nvSpPr>
        <p:spPr>
          <a:xfrm>
            <a:off x="1219200" y="1553190"/>
            <a:ext cx="72966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“Correlation” </a:t>
            </a:r>
            <a:r>
              <a:rPr lang="en-US" dirty="0" err="1"/>
              <a:t>เป็นอีกค่าพื้นฐานที่มีความพิเศษ</a:t>
            </a:r>
            <a:r>
              <a:rPr lang="en-US" dirty="0"/>
              <a:t> </a:t>
            </a:r>
            <a:r>
              <a:rPr lang="en-US" dirty="0" err="1"/>
              <a:t>และ</a:t>
            </a:r>
            <a:r>
              <a:rPr lang="en-US" dirty="0"/>
              <a:t> </a:t>
            </a:r>
            <a:r>
              <a:rPr lang="en-US" dirty="0" err="1"/>
              <a:t>มีประโยชน์เป็นอย่างมากในการเทรด</a:t>
            </a:r>
            <a:r>
              <a:rPr lang="en-US" dirty="0"/>
              <a:t> </a:t>
            </a:r>
            <a:r>
              <a:rPr lang="en-US" dirty="0" err="1"/>
              <a:t>เนื่องจาก</a:t>
            </a:r>
            <a:r>
              <a:rPr lang="en-US" dirty="0"/>
              <a:t> </a:t>
            </a:r>
            <a:r>
              <a:rPr lang="en-US" dirty="0" err="1"/>
              <a:t>เป็นค่าที่สามารถบอก</a:t>
            </a:r>
            <a:r>
              <a:rPr lang="en-US" dirty="0"/>
              <a:t> “</a:t>
            </a:r>
            <a:r>
              <a:rPr lang="en-US" dirty="0" err="1"/>
              <a:t>ความสัมพันธ์ของข้อมูล</a:t>
            </a:r>
            <a:r>
              <a:rPr lang="en-US" dirty="0"/>
              <a:t>” </a:t>
            </a:r>
            <a:r>
              <a:rPr lang="en-US" dirty="0" err="1"/>
              <a:t>ความสัมพันธ์นี้จะสามารถนำไปสู่การทำนายข้อมูลในอนาคต</a:t>
            </a:r>
            <a:endParaRPr lang="en-US" dirty="0"/>
          </a:p>
        </p:txBody>
      </p:sp>
      <p:pic>
        <p:nvPicPr>
          <p:cNvPr id="20" name="รูปภาพ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374" y="2667724"/>
            <a:ext cx="4172778" cy="210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29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905788C-676A-4525-A4DE-D46FFA611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216412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สี่เหลี่ยมผืนผ้ามุมมน 4"/>
          <p:cNvSpPr/>
          <p:nvPr/>
        </p:nvSpPr>
        <p:spPr>
          <a:xfrm>
            <a:off x="664284" y="-44206"/>
            <a:ext cx="7851591" cy="5760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ทฤษฎี สมมติฐาน หรือ กรอบแนวความคิดของโครงงานวิศวกรรม (ต่อ)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85431"/>
            <a:ext cx="6248400" cy="677369"/>
            <a:chOff x="0" y="6485431"/>
            <a:chExt cx="6248400" cy="677369"/>
          </a:xfrm>
        </p:grpSpPr>
        <p:sp>
          <p:nvSpPr>
            <p:cNvPr id="10" name="Isosceles Triangle 9"/>
            <p:cNvSpPr/>
            <p:nvPr/>
          </p:nvSpPr>
          <p:spPr>
            <a:xfrm>
              <a:off x="4953000" y="6486327"/>
              <a:ext cx="1066800" cy="676473"/>
            </a:xfrm>
            <a:prstGeom prst="triangl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6485431"/>
              <a:ext cx="5486400" cy="5249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กล่องข้อความ 8"/>
            <p:cNvSpPr txBox="1"/>
            <p:nvPr/>
          </p:nvSpPr>
          <p:spPr>
            <a:xfrm>
              <a:off x="0" y="6519446"/>
              <a:ext cx="6248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3E1F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Multi currency trading system </a:t>
              </a:r>
              <a:endParaRPr lang="en-US" sz="14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8686800" y="6487696"/>
            <a:ext cx="1600200" cy="5249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ตัวแทนหมายเลขสไลด์ 3"/>
          <p:cNvSpPr>
            <a:spLocks noGrp="1"/>
          </p:cNvSpPr>
          <p:nvPr>
            <p:ph type="sldNum" sz="quarter" idx="12"/>
          </p:nvPr>
        </p:nvSpPr>
        <p:spPr>
          <a:xfrm>
            <a:off x="6987540" y="6454809"/>
            <a:ext cx="2057400" cy="365125"/>
          </a:xfrm>
        </p:spPr>
        <p:txBody>
          <a:bodyPr/>
          <a:lstStyle/>
          <a:p>
            <a:r>
              <a:rPr lang="th-TH" sz="1600" dirty="0">
                <a:solidFill>
                  <a:srgbClr val="3E1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</a:t>
            </a:r>
            <a:endParaRPr lang="en-US" sz="1600" dirty="0">
              <a:solidFill>
                <a:srgbClr val="3E1F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14400" y="929808"/>
            <a:ext cx="2667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 </a:t>
            </a:r>
            <a:r>
              <a:rPr lang="th-TH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คือค่าอะไร?</a:t>
            </a:r>
            <a:endParaRPr lang="en-US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 Box 1"/>
          <p:cNvSpPr txBox="1"/>
          <p:nvPr/>
        </p:nvSpPr>
        <p:spPr>
          <a:xfrm rot="5400000">
            <a:off x="2201228" y="-1286828"/>
            <a:ext cx="792480" cy="59626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marR="0" algn="ctr">
              <a:spcBef>
                <a:spcPts val="0"/>
              </a:spcBef>
              <a:spcAft>
                <a:spcPts val="0"/>
              </a:spcAft>
              <a:tabLst>
                <a:tab pos="457200" algn="l"/>
                <a:tab pos="800100" algn="l"/>
              </a:tabLst>
            </a:pPr>
            <a:r>
              <a:rPr lang="th-TH" sz="3600" b="1">
                <a:ln w="11113" cap="flat" cmpd="sng" algn="ctr">
                  <a:solidFill>
                    <a:srgbClr val="ED7D31"/>
                  </a:solidFill>
                  <a:prstDash val="solid"/>
                  <a:round/>
                </a:ln>
                <a:solidFill>
                  <a:srgbClr val="F7CAAC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H SarabunPSK" panose="020B0500040200020003" pitchFamily="34" charset="-34"/>
              </a:rPr>
              <a:t>รื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Angsana New" panose="02020603050405020304" pitchFamily="18" charset="-34"/>
            </a:endParaRPr>
          </a:p>
        </p:txBody>
      </p:sp>
      <p:sp>
        <p:nvSpPr>
          <p:cNvPr id="17" name="Text Box 14"/>
          <p:cNvSpPr txBox="1"/>
          <p:nvPr/>
        </p:nvSpPr>
        <p:spPr>
          <a:xfrm>
            <a:off x="5417185" y="8720455"/>
            <a:ext cx="1367790" cy="551815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Broker</a:t>
            </a:r>
            <a:r>
              <a:rPr lang="th-TH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ordiaUPC" panose="020B0304020202020204" pitchFamily="34" charset="-34"/>
              </a:rPr>
              <a:t>  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UPC" panose="020B0304020202020204" pitchFamily="34" charset="-34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H SarabunPSK" panose="020B0500040200020003" pitchFamily="34" charset="-34"/>
                <a:ea typeface="Times New Roman" panose="02020603050405020304" pitchFamily="18" charset="0"/>
                <a:cs typeface="CordiaUPC" panose="020B0304020202020204" pitchFamily="34" charset="-34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CordiaUPC" panose="020B0304020202020204" pitchFamily="34" charset="-34"/>
            </a:endParaRPr>
          </a:p>
        </p:txBody>
      </p:sp>
      <p:sp>
        <p:nvSpPr>
          <p:cNvPr id="2" name="Rectangle 1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15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4" name="Rectangle 21"/>
          <p:cNvSpPr>
            <a:spLocks noChangeArrowheads="1"/>
          </p:cNvSpPr>
          <p:nvPr/>
        </p:nvSpPr>
        <p:spPr bwMode="auto">
          <a:xfrm>
            <a:off x="0" y="29146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" name="รูปภาพ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622" y="1802734"/>
            <a:ext cx="4172778" cy="2108122"/>
          </a:xfrm>
          <a:prstGeom prst="rect">
            <a:avLst/>
          </a:prstGeom>
        </p:spPr>
      </p:pic>
      <p:sp>
        <p:nvSpPr>
          <p:cNvPr id="5" name="สี่เหลี่ยมผืนผ้า 4"/>
          <p:cNvSpPr/>
          <p:nvPr/>
        </p:nvSpPr>
        <p:spPr>
          <a:xfrm>
            <a:off x="457200" y="4016273"/>
            <a:ext cx="7391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Perfect positive correlation  </a:t>
            </a:r>
            <a:r>
              <a:rPr lang="en-US" dirty="0" err="1"/>
              <a:t>ความสัมพันธ์กันสูง</a:t>
            </a:r>
            <a:r>
              <a:rPr lang="en-US" dirty="0"/>
              <a:t> </a:t>
            </a:r>
            <a:r>
              <a:rPr lang="en-US" dirty="0" err="1"/>
              <a:t>และข้อมูลเคลื่อนไหวไปในทิศทางเดียวกัน</a:t>
            </a:r>
            <a:endParaRPr lang="en-US" dirty="0"/>
          </a:p>
        </p:txBody>
      </p:sp>
      <p:sp>
        <p:nvSpPr>
          <p:cNvPr id="6" name="สี่เหลี่ยมผืนผ้า 5"/>
          <p:cNvSpPr/>
          <p:nvPr/>
        </p:nvSpPr>
        <p:spPr>
          <a:xfrm>
            <a:off x="457200" y="4393502"/>
            <a:ext cx="7086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Perfect negative correlation  </a:t>
            </a:r>
            <a:r>
              <a:rPr lang="en-US" dirty="0" err="1"/>
              <a:t>ความสัมพันธ์กันสูง</a:t>
            </a:r>
            <a:r>
              <a:rPr lang="en-US" dirty="0"/>
              <a:t> </a:t>
            </a:r>
            <a:r>
              <a:rPr lang="en-US" dirty="0" err="1"/>
              <a:t>และข้อมูลเคลื่อนไหวไปในทิศตรงกันข้ามกัน</a:t>
            </a:r>
            <a:endParaRPr lang="en-US" dirty="0"/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474406" y="4987776"/>
            <a:ext cx="82123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Weak correlation </a:t>
            </a:r>
            <a:r>
              <a:rPr lang="th-TH" dirty="0">
                <a:solidFill>
                  <a:srgbClr val="0000FF"/>
                </a:solidFill>
              </a:rPr>
              <a:t>         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err="1"/>
              <a:t>มีความสัมพันธ์กันต่ำ</a:t>
            </a:r>
            <a:r>
              <a:rPr lang="en-US" dirty="0"/>
              <a:t> </a:t>
            </a:r>
            <a:r>
              <a:rPr lang="en-US" dirty="0" err="1"/>
              <a:t>หาความสัมพันธ์กันแทบจะไม่ได้</a:t>
            </a:r>
            <a:r>
              <a:rPr lang="en-US" dirty="0"/>
              <a:t> </a:t>
            </a:r>
            <a:r>
              <a:rPr lang="en-US" dirty="0" err="1"/>
              <a:t>ค่า</a:t>
            </a:r>
            <a:r>
              <a:rPr lang="en-US" dirty="0"/>
              <a:t>  Correlation </a:t>
            </a:r>
            <a:r>
              <a:rPr lang="en-US" dirty="0" err="1"/>
              <a:t>ก็จะมีค่าเข้าใกล้</a:t>
            </a:r>
            <a:r>
              <a:rPr lang="en-US" dirty="0"/>
              <a:t> 0 </a:t>
            </a:r>
          </a:p>
        </p:txBody>
      </p:sp>
    </p:spTree>
    <p:extLst>
      <p:ext uri="{BB962C8B-B14F-4D97-AF65-F5344CB8AC3E}">
        <p14:creationId xmlns:p14="http://schemas.microsoft.com/office/powerpoint/2010/main" val="1664611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3079</TotalTime>
  <Words>1260</Words>
  <Application>Microsoft Office PowerPoint</Application>
  <PresentationFormat>นำเสนอทางหน้าจอ (4:3)</PresentationFormat>
  <Paragraphs>208</Paragraphs>
  <Slides>22</Slides>
  <Notes>6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11</vt:i4>
      </vt:variant>
      <vt:variant>
        <vt:lpstr>ธีม</vt:lpstr>
      </vt:variant>
      <vt:variant>
        <vt:i4>3</vt:i4>
      </vt:variant>
      <vt:variant>
        <vt:lpstr>ชื่อเรื่องสไลด์</vt:lpstr>
      </vt:variant>
      <vt:variant>
        <vt:i4>22</vt:i4>
      </vt:variant>
    </vt:vector>
  </HeadingPairs>
  <TitlesOfParts>
    <vt:vector size="36" baseType="lpstr">
      <vt:lpstr>Angsana New</vt:lpstr>
      <vt:lpstr>TH SarabunPSK</vt:lpstr>
      <vt:lpstr>Cordia New</vt:lpstr>
      <vt:lpstr>Calibri Light</vt:lpstr>
      <vt:lpstr>Calibri</vt:lpstr>
      <vt:lpstr>AngsanaUPC</vt:lpstr>
      <vt:lpstr>Times New Roman</vt:lpstr>
      <vt:lpstr>Arial</vt:lpstr>
      <vt:lpstr>Tahoma</vt:lpstr>
      <vt:lpstr>CordiaUPC</vt:lpstr>
      <vt:lpstr>TH Sarabun New</vt:lpstr>
      <vt:lpstr>Office Theme</vt:lpstr>
      <vt:lpstr>ธีมของ Office</vt:lpstr>
      <vt:lpstr>1_ธีมของ Office</vt:lpstr>
      <vt:lpstr>งานนำเสนอ PowerPoint</vt:lpstr>
      <vt:lpstr>งานนำเสนอ PowerPoint</vt:lpstr>
      <vt:lpstr>Outline (17 สไลด์, 12 นาที)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>RMUTL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กองประชาสัมพันธ์ มทร.ล้านนา</dc:creator>
  <cp:lastModifiedBy>greanner@gmail.com</cp:lastModifiedBy>
  <cp:revision>356</cp:revision>
  <cp:lastPrinted>2018-11-01T02:53:21Z</cp:lastPrinted>
  <dcterms:created xsi:type="dcterms:W3CDTF">2014-06-16T04:52:14Z</dcterms:created>
  <dcterms:modified xsi:type="dcterms:W3CDTF">2018-11-19T03:35:37Z</dcterms:modified>
</cp:coreProperties>
</file>